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7"/>
  </p:notesMasterIdLst>
  <p:sldIdLst>
    <p:sldId id="257" r:id="rId2"/>
    <p:sldId id="283" r:id="rId3"/>
    <p:sldId id="308" r:id="rId4"/>
    <p:sldId id="310" r:id="rId5"/>
    <p:sldId id="311" r:id="rId6"/>
    <p:sldId id="312" r:id="rId7"/>
    <p:sldId id="328" r:id="rId8"/>
    <p:sldId id="316" r:id="rId9"/>
    <p:sldId id="314" r:id="rId10"/>
    <p:sldId id="315" r:id="rId11"/>
    <p:sldId id="319" r:id="rId12"/>
    <p:sldId id="343" r:id="rId13"/>
    <p:sldId id="344" r:id="rId14"/>
    <p:sldId id="345" r:id="rId15"/>
    <p:sldId id="346" r:id="rId16"/>
    <p:sldId id="320" r:id="rId17"/>
    <p:sldId id="318" r:id="rId18"/>
    <p:sldId id="317" r:id="rId19"/>
    <p:sldId id="321" r:id="rId20"/>
    <p:sldId id="338" r:id="rId21"/>
    <p:sldId id="339" r:id="rId22"/>
    <p:sldId id="340" r:id="rId23"/>
    <p:sldId id="322" r:id="rId24"/>
    <p:sldId id="323" r:id="rId25"/>
    <p:sldId id="324" r:id="rId26"/>
    <p:sldId id="341" r:id="rId27"/>
    <p:sldId id="326" r:id="rId28"/>
    <p:sldId id="335" r:id="rId29"/>
    <p:sldId id="334" r:id="rId30"/>
    <p:sldId id="329" r:id="rId31"/>
    <p:sldId id="330" r:id="rId32"/>
    <p:sldId id="331" r:id="rId33"/>
    <p:sldId id="333" r:id="rId34"/>
    <p:sldId id="342" r:id="rId35"/>
    <p:sldId id="332" r:id="rId36"/>
  </p:sldIdLst>
  <p:sldSz cx="9144000" cy="5715000" type="screen16x10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058466-5824-3C45-AB75-79F1A49A3CF3}">
          <p14:sldIdLst>
            <p14:sldId id="257"/>
          </p14:sldIdLst>
        </p14:section>
        <p14:section name="掌握" id="{B8C3C3ED-3D9B-FE41-9E26-4D7B512F372B}">
          <p14:sldIdLst>
            <p14:sldId id="283"/>
          </p14:sldIdLst>
        </p14:section>
        <p14:section name="简介" id="{24208939-86BD-6540-BE9A-F32DE13C3BBB}">
          <p14:sldIdLst>
            <p14:sldId id="308"/>
            <p14:sldId id="310"/>
            <p14:sldId id="311"/>
            <p14:sldId id="312"/>
            <p14:sldId id="328"/>
          </p14:sldIdLst>
        </p14:section>
        <p14:section name="自定义view" id="{7F35022D-3228-A841-A48D-92994EB6C026}">
          <p14:sldIdLst>
            <p14:sldId id="316"/>
            <p14:sldId id="314"/>
            <p14:sldId id="315"/>
            <p14:sldId id="319"/>
            <p14:sldId id="343"/>
            <p14:sldId id="344"/>
            <p14:sldId id="345"/>
            <p14:sldId id="346"/>
            <p14:sldId id="320"/>
            <p14:sldId id="318"/>
            <p14:sldId id="317"/>
            <p14:sldId id="321"/>
            <p14:sldId id="338"/>
            <p14:sldId id="339"/>
            <p14:sldId id="340"/>
          </p14:sldIdLst>
        </p14:section>
        <p14:section name="绘图实现" id="{657A3B8E-26ED-7945-A3D7-3B130A02DB66}">
          <p14:sldIdLst>
            <p14:sldId id="322"/>
            <p14:sldId id="323"/>
            <p14:sldId id="324"/>
            <p14:sldId id="341"/>
            <p14:sldId id="326"/>
            <p14:sldId id="335"/>
            <p14:sldId id="334"/>
          </p14:sldIdLst>
        </p14:section>
        <p14:section name="实用功能" id="{7CD7790D-8C3E-D44E-A3FA-DE6D49E2AECD}">
          <p14:sldIdLst>
            <p14:sldId id="329"/>
            <p14:sldId id="330"/>
            <p14:sldId id="331"/>
            <p14:sldId id="333"/>
            <p14:sldId id="342"/>
            <p14:sldId id="33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8" autoAdjust="0"/>
    <p:restoredTop sz="95480" autoAdjust="0"/>
  </p:normalViewPr>
  <p:slideViewPr>
    <p:cSldViewPr snapToGrid="0" snapToObjects="1">
      <p:cViewPr varScale="1">
        <p:scale>
          <a:sx n="120" d="100"/>
          <a:sy n="120" d="100"/>
        </p:scale>
        <p:origin x="-128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236DC-B17D-AD48-8300-D643F61CB0FC}" type="datetimeFigureOut">
              <a:rPr kumimoji="1" lang="zh-CN" altLang="en-US" smtClean="0"/>
              <a:t>15/6/17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4C97F-311D-EC48-854C-5FD72E8A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75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4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-4763" y="2084388"/>
            <a:ext cx="9148763" cy="1155700"/>
          </a:xfrm>
          <a:prstGeom prst="rect">
            <a:avLst/>
          </a:prstGeom>
          <a:gradFill rotWithShape="1">
            <a:gsLst>
              <a:gs pos="0">
                <a:srgbClr val="F7F7F7"/>
              </a:gs>
              <a:gs pos="31000">
                <a:srgbClr val="F7F7F7"/>
              </a:gs>
              <a:gs pos="75000">
                <a:srgbClr val="F7F7F7"/>
              </a:gs>
              <a:gs pos="100000">
                <a:srgbClr val="EFEFEF"/>
              </a:gs>
            </a:gsLst>
            <a:path path="rect">
              <a:fillToRect l="50000" t="129999" r="50000" b="129999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7" name="矩形 25"/>
          <p:cNvSpPr>
            <a:spLocks noChangeArrowheads="1"/>
          </p:cNvSpPr>
          <p:nvPr/>
        </p:nvSpPr>
        <p:spPr bwMode="auto">
          <a:xfrm>
            <a:off x="2966435" y="51181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  <p:pic>
        <p:nvPicPr>
          <p:cNvPr id="18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5" y="549276"/>
            <a:ext cx="7620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9"/>
          <p:cNvSpPr>
            <a:spLocks noChangeArrowheads="1"/>
          </p:cNvSpPr>
          <p:nvPr/>
        </p:nvSpPr>
        <p:spPr bwMode="auto">
          <a:xfrm>
            <a:off x="-4763" y="1"/>
            <a:ext cx="9148763" cy="200025"/>
          </a:xfrm>
          <a:prstGeom prst="rect">
            <a:avLst/>
          </a:prstGeom>
          <a:solidFill>
            <a:srgbClr val="FFFFFF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2" name="Picture 9" descr="上色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4703763"/>
            <a:ext cx="10556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2277769"/>
            <a:ext cx="8498454" cy="7778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3274821"/>
            <a:ext cx="8498454" cy="623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157" y="394859"/>
            <a:ext cx="8128599" cy="689559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7" y="1209147"/>
            <a:ext cx="8128599" cy="3895990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>
              <a:buClrTx/>
              <a:buFont typeface="Wingdings" charset="2"/>
              <a:buChar char="l"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Eurostile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_技术博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8"/>
            <a:ext cx="6400800" cy="70925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15/6/17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439864" y="4289974"/>
            <a:ext cx="6400800" cy="4299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rgbClr val="333333"/>
                </a:solidFill>
                <a:latin typeface="Helvetica"/>
                <a:cs typeface="Helvetica"/>
              </a:defRPr>
            </a:lvl1pPr>
          </a:lstStyle>
          <a:p>
            <a:pPr lvl="0"/>
            <a:r>
              <a:rPr kumimoji="1" lang="zh-CN" altLang="en-US" dirty="0" smtClean="0"/>
              <a:t>单击此处编辑技术博客地址</a:t>
            </a:r>
          </a:p>
        </p:txBody>
      </p:sp>
    </p:spTree>
    <p:extLst>
      <p:ext uri="{BB962C8B-B14F-4D97-AF65-F5344CB8AC3E}">
        <p14:creationId xmlns:p14="http://schemas.microsoft.com/office/powerpoint/2010/main" val="26212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nsolas"/>
                <a:cs typeface="Consolas"/>
              </a:defRPr>
            </a:lvl1pPr>
            <a:lvl2pPr>
              <a:defRPr sz="2400">
                <a:latin typeface="Consolas"/>
                <a:cs typeface="Consolas"/>
              </a:defRPr>
            </a:lvl2pPr>
            <a:lvl3pPr>
              <a:defRPr sz="2000">
                <a:latin typeface="Consolas"/>
                <a:cs typeface="Consolas"/>
              </a:defRPr>
            </a:lvl3pPr>
            <a:lvl4pPr>
              <a:defRPr sz="1800">
                <a:latin typeface="Consolas"/>
                <a:cs typeface="Consolas"/>
              </a:defRPr>
            </a:lvl4pPr>
            <a:lvl5pPr>
              <a:defRPr sz="1800">
                <a:latin typeface="Consolas"/>
                <a:cs typeface="Consola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4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9" y="157427"/>
            <a:ext cx="8823325" cy="4541573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3382625"/>
            <a:ext cx="6400800" cy="153465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849313"/>
            <a:ext cx="7772400" cy="2533313"/>
          </a:xfrm>
          <a:prstGeom prst="rect">
            <a:avLst/>
          </a:prstGeo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3459007"/>
            <a:ext cx="6400800" cy="13639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4" y="287819"/>
            <a:ext cx="1582737" cy="507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5334000"/>
            <a:ext cx="2997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277813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849313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15/6/17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938"/>
            <a:ext cx="9167813" cy="572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2" r="786" b="49559"/>
          <a:stretch>
            <a:fillRect/>
          </a:stretch>
        </p:blipFill>
        <p:spPr bwMode="auto">
          <a:xfrm>
            <a:off x="419102" y="3757613"/>
            <a:ext cx="75596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9"/>
          <p:cNvSpPr>
            <a:spLocks noChangeArrowheads="1"/>
          </p:cNvSpPr>
          <p:nvPr/>
        </p:nvSpPr>
        <p:spPr bwMode="auto">
          <a:xfrm>
            <a:off x="-4763" y="1074738"/>
            <a:ext cx="9148763" cy="17462"/>
          </a:xfrm>
          <a:prstGeom prst="rect">
            <a:avLst/>
          </a:prstGeom>
          <a:solidFill>
            <a:srgbClr val="EAEAEA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AF5C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 b="1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pic>
        <p:nvPicPr>
          <p:cNvPr id="24" name="Picture 8" descr="上色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2" y="5091113"/>
            <a:ext cx="10572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5" name="矩形 25"/>
          <p:cNvSpPr>
            <a:spLocks noChangeArrowheads="1"/>
          </p:cNvSpPr>
          <p:nvPr/>
        </p:nvSpPr>
        <p:spPr bwMode="auto">
          <a:xfrm>
            <a:off x="3614135" y="5232400"/>
            <a:ext cx="321113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领先业内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IT</a:t>
            </a:r>
            <a:r>
              <a:rPr lang="zh-CN" altLang="en-US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教育培训行业 </a:t>
            </a:r>
            <a:r>
              <a:rPr lang="en-US" altLang="zh-CN" sz="1300" b="1">
                <a:latin typeface="黑体" charset="0"/>
                <a:ea typeface="黑体" charset="0"/>
                <a:cs typeface="黑体" charset="0"/>
                <a:sym typeface="黑体" charset="0"/>
              </a:rPr>
              <a:t>www.520it.com</a:t>
            </a:r>
            <a:endParaRPr lang="zh-CN" altLang="en-US" sz="1300" b="1">
              <a:latin typeface="黑体" charset="0"/>
              <a:ea typeface="黑体" charset="0"/>
              <a:cs typeface="黑体" charset="0"/>
              <a:sym typeface="黑体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1" r:id="rId5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38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图形上下</a:t>
            </a:r>
            <a:r>
              <a:rPr kumimoji="1" lang="zh-TW" altLang="en-US" dirty="0" smtClean="0"/>
              <a:t>文</a:t>
            </a:r>
            <a:endParaRPr kumimoji="1" lang="zh-CN" altLang="en-US" dirty="0"/>
          </a:p>
        </p:txBody>
      </p:sp>
      <p:pic>
        <p:nvPicPr>
          <p:cNvPr id="7" name="图片 3" descr="drawing dest.gif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52" b="-8952"/>
          <a:stretch>
            <a:fillRect/>
          </a:stretch>
        </p:blipFill>
        <p:spPr bwMode="auto">
          <a:xfrm>
            <a:off x="457200" y="1304744"/>
            <a:ext cx="4038600" cy="37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4752705" y="1390471"/>
            <a:ext cx="4038600" cy="1805662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提供了以下几种类型的</a:t>
            </a:r>
            <a:r>
              <a:rPr kumimoji="1" lang="en-US" altLang="zh-CN" sz="1600" dirty="0"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Context：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Bitmap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PDF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 smtClean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Window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Layer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800000"/>
              </a:solidFill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Printer</a:t>
            </a:r>
            <a:r>
              <a:rPr kumimoji="1" lang="zh-CN" altLang="en-US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 </a:t>
            </a:r>
            <a:r>
              <a:rPr kumimoji="1" lang="en-US" altLang="zh-CN" sz="1600" dirty="0">
                <a:solidFill>
                  <a:srgbClr val="800000"/>
                </a:solidFill>
                <a:latin typeface="Menlo Regular"/>
                <a:cs typeface="Menlo Regular"/>
              </a:rPr>
              <a:t>Graphics </a:t>
            </a:r>
            <a:r>
              <a:rPr kumimoji="1" lang="en-US" altLang="zh-CN" sz="1600" dirty="0" smtClean="0">
                <a:solidFill>
                  <a:srgbClr val="800000"/>
                </a:solidFill>
                <a:latin typeface="Menlo Regular"/>
                <a:cs typeface="Menlo Regular"/>
              </a:rPr>
              <a:t>Context</a:t>
            </a:r>
            <a:endParaRPr kumimoji="1" lang="en-US" altLang="zh-CN" sz="1600" dirty="0">
              <a:solidFill>
                <a:srgbClr val="0000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1294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自定义view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28228" y="1333500"/>
            <a:ext cx="8548195" cy="377163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？（自定义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如何利用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绘制东西到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上？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首先，得有图形上下文，因为它能保存绘图信息，并且决定着绘制到什么地方去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其次，那个图形上下文必须跟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相关联，才能将内容绘制到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上面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的步骤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新建一个类，继承自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UIView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实现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)drawRect:(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)rect</a:t>
            </a:r>
            <a:r>
              <a:rPr kumimoji="1" lang="zh-CN" altLang="en-US" sz="1600" dirty="0" smtClean="0"/>
              <a:t>方法，然后在这个方法中</a:t>
            </a:r>
            <a:endParaRPr kumimoji="1" lang="en-US" altLang="zh-CN" sz="1600" dirty="0">
              <a:solidFill>
                <a:srgbClr val="5C2699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取得跟当前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绘制相应的图形内容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u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利用图形上下文将绘制的所有内容渲染显示到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上面</a:t>
            </a: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11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334000" y="857250"/>
            <a:ext cx="2211917" cy="28680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上下文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08667" y="1227667"/>
            <a:ext cx="2042583" cy="279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873250" y="1979083"/>
            <a:ext cx="222250" cy="211667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78667" y="1968500"/>
            <a:ext cx="211666" cy="222250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连接符 7"/>
          <p:cNvCxnSpPr>
            <a:endCxn id="6" idx="4"/>
          </p:cNvCxnSpPr>
          <p:nvPr/>
        </p:nvCxnSpPr>
        <p:spPr>
          <a:xfrm flipV="1">
            <a:off x="1947334" y="2190750"/>
            <a:ext cx="1037166" cy="7204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238500" y="2911215"/>
            <a:ext cx="169333" cy="200285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连接符 12"/>
          <p:cNvCxnSpPr/>
          <p:nvPr/>
        </p:nvCxnSpPr>
        <p:spPr>
          <a:xfrm>
            <a:off x="2845101" y="2665790"/>
            <a:ext cx="278798" cy="8914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空心弧 13"/>
          <p:cNvSpPr/>
          <p:nvPr/>
        </p:nvSpPr>
        <p:spPr>
          <a:xfrm>
            <a:off x="2284184" y="391583"/>
            <a:ext cx="1121833" cy="550333"/>
          </a:xfrm>
          <a:prstGeom prst="blockArc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86834" y="4212167"/>
            <a:ext cx="1121834" cy="1100666"/>
          </a:xfrm>
          <a:prstGeom prst="roundRect">
            <a:avLst>
              <a:gd name="adj" fmla="val 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600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322917" y="952500"/>
            <a:ext cx="2497666" cy="233891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693583" y="1936750"/>
            <a:ext cx="232834" cy="243417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417233" y="1967441"/>
            <a:ext cx="232834" cy="243417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21667" y="1841526"/>
            <a:ext cx="30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0</a:t>
            </a:r>
            <a:endParaRPr kumimoji="1" lang="zh-CN" altLang="en-US" dirty="0"/>
          </a:p>
        </p:txBody>
      </p:sp>
      <p:cxnSp>
        <p:nvCxnSpPr>
          <p:cNvPr id="9" name="直线连接符 8"/>
          <p:cNvCxnSpPr>
            <a:stCxn id="6" idx="5"/>
            <a:endCxn id="5" idx="2"/>
          </p:cNvCxnSpPr>
          <p:nvPr/>
        </p:nvCxnSpPr>
        <p:spPr>
          <a:xfrm flipV="1">
            <a:off x="2615969" y="2058459"/>
            <a:ext cx="1077614" cy="11675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>
            <a:stCxn id="6" idx="6"/>
            <a:endCxn id="4" idx="4"/>
          </p:cNvCxnSpPr>
          <p:nvPr/>
        </p:nvCxnSpPr>
        <p:spPr>
          <a:xfrm flipH="1">
            <a:off x="2571750" y="2089150"/>
            <a:ext cx="78317" cy="120226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5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365250" y="772583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25,25,50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677333" y="1471083"/>
            <a:ext cx="2360084" cy="24447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>
            <a:endCxn id="5" idx="6"/>
          </p:cNvCxnSpPr>
          <p:nvPr/>
        </p:nvCxnSpPr>
        <p:spPr>
          <a:xfrm>
            <a:off x="1820333" y="2677583"/>
            <a:ext cx="1217084" cy="158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206750" y="2089460"/>
            <a:ext cx="29326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startA:0</a:t>
            </a:r>
          </a:p>
          <a:p>
            <a:r>
              <a:rPr kumimoji="1" lang="en-US" altLang="zh-CN" dirty="0" smtClean="0"/>
              <a:t>Angle: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/100.0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M</a:t>
            </a:r>
            <a:r>
              <a:rPr kumimoji="1" lang="en-US" altLang="zh-CN" dirty="0" smtClean="0"/>
              <a:t>_Pi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</a:p>
          <a:p>
            <a:r>
              <a:rPr kumimoji="1" lang="en-US" altLang="zh-CN" dirty="0" err="1" smtClean="0"/>
              <a:t>endA:startA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angle</a:t>
            </a:r>
            <a:endParaRPr kumimoji="1" lang="zh-CN" altLang="en-US" dirty="0"/>
          </a:p>
        </p:txBody>
      </p:sp>
      <p:cxnSp>
        <p:nvCxnSpPr>
          <p:cNvPr id="10" name="直线连接符 9"/>
          <p:cNvCxnSpPr>
            <a:endCxn id="5" idx="4"/>
          </p:cNvCxnSpPr>
          <p:nvPr/>
        </p:nvCxnSpPr>
        <p:spPr>
          <a:xfrm>
            <a:off x="1820333" y="2677583"/>
            <a:ext cx="37042" cy="12382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728000" y="3942834"/>
            <a:ext cx="3095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startA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endA</a:t>
            </a:r>
            <a:endParaRPr kumimoji="1" lang="en-US" altLang="zh-CN" dirty="0" smtClean="0"/>
          </a:p>
          <a:p>
            <a:r>
              <a:rPr kumimoji="1" lang="en-US" altLang="zh-CN" dirty="0" smtClean="0"/>
              <a:t>Angle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25</a:t>
            </a:r>
            <a:r>
              <a:rPr kumimoji="1" lang="zh-CN" altLang="en-US" dirty="0"/>
              <a:t> </a:t>
            </a:r>
            <a:r>
              <a:rPr kumimoji="1" lang="en-US" altLang="zh-CN" dirty="0"/>
              <a:t>/100.0</a:t>
            </a:r>
            <a:r>
              <a:rPr kumimoji="1" lang="zh-CN" altLang="en-US" dirty="0"/>
              <a:t> </a:t>
            </a:r>
            <a:r>
              <a:rPr kumimoji="1" lang="en-US" altLang="zh-CN" dirty="0"/>
              <a:t>*</a:t>
            </a:r>
            <a:r>
              <a:rPr kumimoji="1" lang="zh-CN" altLang="en-US" dirty="0"/>
              <a:t> </a:t>
            </a:r>
            <a:r>
              <a:rPr kumimoji="1" lang="zh-CN" altLang="zh-CN" dirty="0"/>
              <a:t>M</a:t>
            </a:r>
            <a:r>
              <a:rPr kumimoji="1" lang="en-US" altLang="zh-CN" dirty="0"/>
              <a:t>_Pi</a:t>
            </a:r>
            <a:r>
              <a:rPr kumimoji="1" lang="zh-CN" altLang="en-US" dirty="0"/>
              <a:t> </a:t>
            </a:r>
            <a:r>
              <a:rPr kumimoji="1" lang="en-US" altLang="zh-CN" dirty="0"/>
              <a:t>*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 err="1" smtClean="0"/>
              <a:t>endA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startA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angle</a:t>
            </a:r>
            <a:endParaRPr kumimoji="1" lang="zh-CN" altLang="en-US" dirty="0"/>
          </a:p>
        </p:txBody>
      </p:sp>
      <p:cxnSp>
        <p:nvCxnSpPr>
          <p:cNvPr id="13" name="直线连接符 12"/>
          <p:cNvCxnSpPr>
            <a:stCxn id="5" idx="2"/>
          </p:cNvCxnSpPr>
          <p:nvPr/>
        </p:nvCxnSpPr>
        <p:spPr>
          <a:xfrm flipV="1">
            <a:off x="677333" y="2677583"/>
            <a:ext cx="1143000" cy="1587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-515237" y="1396484"/>
            <a:ext cx="3085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startA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endA</a:t>
            </a:r>
            <a:endParaRPr kumimoji="1" lang="en-US" altLang="zh-CN" dirty="0" smtClean="0"/>
          </a:p>
          <a:p>
            <a:r>
              <a:rPr kumimoji="1" lang="en-US" altLang="zh-CN" dirty="0" smtClean="0"/>
              <a:t>Angle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5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/100.0</a:t>
            </a:r>
            <a:r>
              <a:rPr kumimoji="1" lang="zh-CN" altLang="en-US" dirty="0"/>
              <a:t> </a:t>
            </a:r>
            <a:r>
              <a:rPr kumimoji="1" lang="en-US" altLang="zh-CN" dirty="0"/>
              <a:t>*</a:t>
            </a:r>
            <a:r>
              <a:rPr kumimoji="1" lang="zh-CN" altLang="en-US" dirty="0"/>
              <a:t> </a:t>
            </a:r>
            <a:r>
              <a:rPr kumimoji="1" lang="zh-CN" altLang="zh-CN" dirty="0"/>
              <a:t>M</a:t>
            </a:r>
            <a:r>
              <a:rPr kumimoji="1" lang="en-US" altLang="zh-CN" dirty="0"/>
              <a:t>_Pi</a:t>
            </a:r>
            <a:r>
              <a:rPr kumimoji="1" lang="zh-CN" altLang="en-US" dirty="0"/>
              <a:t> </a:t>
            </a:r>
            <a:r>
              <a:rPr kumimoji="1" lang="en-US" altLang="zh-CN" dirty="0"/>
              <a:t>*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</a:p>
          <a:p>
            <a:r>
              <a:rPr kumimoji="1" lang="en-US" altLang="zh-CN" dirty="0" err="1" smtClean="0"/>
              <a:t>endA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startA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13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29833" y="1058333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25,25,50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3417" y="1534583"/>
            <a:ext cx="2952750" cy="3238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31584" y="762000"/>
            <a:ext cx="3302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</a:p>
          <a:p>
            <a:r>
              <a:rPr kumimoji="1" lang="en-US" altLang="zh-CN" dirty="0" smtClean="0"/>
              <a:t>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v</a:t>
            </a:r>
            <a:r>
              <a:rPr kumimoji="1" lang="en-US" altLang="zh-CN" dirty="0" err="1" smtClean="0"/>
              <a:t>iewW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/>
              <a:t>2</a:t>
            </a:r>
            <a:r>
              <a:rPr kumimoji="1" lang="zh-CN" altLang="en-US" dirty="0"/>
              <a:t> </a:t>
            </a:r>
            <a:r>
              <a:rPr kumimoji="1" lang="en-US" altLang="zh-CN" dirty="0"/>
              <a:t>*</a:t>
            </a:r>
            <a:r>
              <a:rPr kumimoji="1" lang="zh-CN" altLang="en-US" dirty="0"/>
              <a:t> </a:t>
            </a:r>
            <a:r>
              <a:rPr kumimoji="1" lang="en-US" altLang="zh-CN" dirty="0"/>
              <a:t>count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zh-CN" dirty="0" smtClean="0"/>
              <a:t>X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</a:p>
          <a:p>
            <a:r>
              <a:rPr kumimoji="1" lang="en-US" altLang="zh-CN" dirty="0" smtClean="0"/>
              <a:t>H:25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*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viewH</a:t>
            </a:r>
            <a:endParaRPr kumimoji="1" lang="en-US" altLang="zh-CN" dirty="0" smtClean="0"/>
          </a:p>
          <a:p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viewH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3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62155"/>
            <a:ext cx="8229600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为什么要实现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方法才能绘图到</a:t>
            </a:r>
            <a:r>
              <a:rPr kumimoji="1" lang="en-US" altLang="zh-CN" sz="1600" dirty="0" smtClean="0">
                <a:solidFill>
                  <a:srgbClr val="000000"/>
                </a:solidFill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上？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因为在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方法中才能取得跟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相关联的图形上下文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</a:rPr>
              <a:t>drawRect: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方法在什么时候被调用？</a:t>
            </a:r>
            <a:endParaRPr kumimoji="1" lang="en-US" altLang="zh-CN" sz="1600" dirty="0" smtClean="0">
              <a:solidFill>
                <a:srgbClr val="000000"/>
              </a:solidFill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当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第一次显示到屏幕上时（被加到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UIWindow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上显示出来）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>
              <a:buFont typeface="Wingdings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调用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setNeedsDisplay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或者</a:t>
            </a:r>
            <a:r>
              <a:rPr lang="en-US" altLang="zh-CN" sz="1600" dirty="0" smtClean="0"/>
              <a:t>setNeedsDisplayInRect: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时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939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绘图顺序</a:t>
            </a:r>
            <a:endParaRPr kumimoji="1" lang="zh-CN" altLang="en-US" dirty="0"/>
          </a:p>
        </p:txBody>
      </p:sp>
      <p:pic>
        <p:nvPicPr>
          <p:cNvPr id="5" name="内容占位符 3" descr="page1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49" r="-6284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365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须知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145" y="1274046"/>
            <a:ext cx="8562466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是纯</a:t>
            </a:r>
            <a:r>
              <a:rPr kumimoji="1" lang="en-US" altLang="zh-CN" sz="1600" dirty="0" smtClean="0"/>
              <a:t>C</a:t>
            </a:r>
            <a:r>
              <a:rPr kumimoji="1" lang="zh-CN" altLang="en-US" sz="1600" dirty="0" smtClean="0"/>
              <a:t>语言的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API</a:t>
            </a:r>
            <a:r>
              <a:rPr kumimoji="1" lang="zh-CN" altLang="en-US" sz="1600" dirty="0" smtClean="0"/>
              <a:t>来自于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Core</a:t>
            </a:r>
            <a:r>
              <a:rPr kumimoji="1" lang="zh-CN" altLang="en-US" sz="16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0000FF"/>
                </a:solidFill>
              </a:rPr>
              <a:t>Graphics</a:t>
            </a:r>
            <a:r>
              <a:rPr kumimoji="1" lang="zh-CN" altLang="en-US" sz="1600" dirty="0" smtClean="0"/>
              <a:t>框架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数据类型和函数基本都以</a:t>
            </a:r>
            <a:r>
              <a:rPr kumimoji="1" lang="en-US" altLang="zh-CN" sz="1600" dirty="0" smtClean="0"/>
              <a:t>CG</a:t>
            </a:r>
            <a:r>
              <a:rPr kumimoji="1" lang="zh-CN" altLang="en-US" sz="1600" dirty="0" smtClean="0"/>
              <a:t>作为前缀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CGContextRef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 smtClean="0">
                <a:solidFill>
                  <a:srgbClr val="5C2699"/>
                </a:solidFill>
                <a:latin typeface="Menlo-Regular"/>
              </a:rPr>
              <a:t>CGPathRef</a:t>
            </a:r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……</a:t>
            </a:r>
            <a:endParaRPr kumimoji="1" lang="zh-CN" altLang="en-US" sz="1600" dirty="0"/>
          </a:p>
        </p:txBody>
      </p:sp>
      <p:pic>
        <p:nvPicPr>
          <p:cNvPr id="4" name="图片 3" descr="QQ2014041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0" y="2550081"/>
            <a:ext cx="2197100" cy="2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1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drawRect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中取得的上下文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方法中取得上下文后，就可以绘制东西到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内部有个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（图层）属性，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drawRect: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方法中取得的是一个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Graphics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，因此，绘制的东西其实是绘制到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上去了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View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之所以能显示东西，完全是因为它内部的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layer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68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掌握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981673"/>
          </a:xfrm>
        </p:spPr>
        <p:txBody>
          <a:bodyPr>
            <a:normAutofit/>
          </a:bodyPr>
          <a:lstStyle/>
          <a:p>
            <a:r>
              <a:rPr kumimoji="1" lang="en-US" altLang="zh-CN" sz="1600" dirty="0" smtClean="0">
                <a:latin typeface="Menlo Regular"/>
                <a:cs typeface="Menlo Regular"/>
              </a:rPr>
              <a:t>drawRect: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方法的使用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常见图形的绘制：线条、多边形、圆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绘图状态的设置：文字颜色、线宽等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图形上下文状态的保存与恢复（图形上下文栈）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图片裁剪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endParaRPr kumimoji="1" lang="en-US" altLang="zh-CN" sz="16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1388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492500" y="777875"/>
            <a:ext cx="3127375" cy="32226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>
            <a:endCxn id="4" idx="6"/>
          </p:cNvCxnSpPr>
          <p:nvPr/>
        </p:nvCxnSpPr>
        <p:spPr>
          <a:xfrm flipV="1">
            <a:off x="4984750" y="2389188"/>
            <a:ext cx="1635125" cy="71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630621" y="1179286"/>
            <a:ext cx="3187846" cy="32527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28672" y="686837"/>
            <a:ext cx="139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25</a:t>
            </a:r>
            <a:r>
              <a:rPr kumimoji="1" lang="zh-CN" altLang="en-US"/>
              <a:t>，</a:t>
            </a:r>
            <a:r>
              <a:rPr kumimoji="1" lang="en-US" altLang="zh-CN"/>
              <a:t>25</a:t>
            </a:r>
            <a:r>
              <a:rPr kumimoji="1" lang="zh-CN" altLang="en-US"/>
              <a:t>，</a:t>
            </a:r>
            <a:r>
              <a:rPr kumimoji="1" lang="en-US" altLang="zh-CN"/>
              <a:t>50</a:t>
            </a:r>
            <a:endParaRPr kumimoji="1" lang="zh-CN" altLang="en-US"/>
          </a:p>
        </p:txBody>
      </p:sp>
      <p:cxnSp>
        <p:nvCxnSpPr>
          <p:cNvPr id="9" name="直线连接符 8"/>
          <p:cNvCxnSpPr>
            <a:endCxn id="4" idx="6"/>
          </p:cNvCxnSpPr>
          <p:nvPr/>
        </p:nvCxnSpPr>
        <p:spPr>
          <a:xfrm flipV="1">
            <a:off x="4107916" y="2805664"/>
            <a:ext cx="1710551" cy="1943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107916" y="2825102"/>
            <a:ext cx="0" cy="16069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818467" y="2363437"/>
            <a:ext cx="3028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startA:0</a:t>
            </a:r>
          </a:p>
          <a:p>
            <a:r>
              <a:rPr kumimoji="1" lang="en-US" altLang="zh-CN"/>
              <a:t>Angle:25/100.0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  <p:cxnSp>
        <p:nvCxnSpPr>
          <p:cNvPr id="14" name="直线连接符 13"/>
          <p:cNvCxnSpPr>
            <a:endCxn id="4" idx="2"/>
          </p:cNvCxnSpPr>
          <p:nvPr/>
        </p:nvCxnSpPr>
        <p:spPr>
          <a:xfrm flipH="1" flipV="1">
            <a:off x="2630621" y="2805664"/>
            <a:ext cx="1477295" cy="1943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0" y="2878694"/>
            <a:ext cx="3143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startA:endA</a:t>
            </a:r>
          </a:p>
          <a:p>
            <a:r>
              <a:rPr kumimoji="1" lang="en-US" altLang="zh-CN"/>
              <a:t>Angle:25/100.0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527103" y="808335"/>
            <a:ext cx="3143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startA:endA</a:t>
            </a:r>
          </a:p>
          <a:p>
            <a:r>
              <a:rPr kumimoji="1" lang="en-US" altLang="zh-CN"/>
              <a:t>Angle:50/100.0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M_Pi</a:t>
            </a:r>
          </a:p>
          <a:p>
            <a:r>
              <a:rPr kumimoji="1" lang="en-US" altLang="zh-CN"/>
              <a:t>endA</a:t>
            </a:r>
            <a:r>
              <a:rPr kumimoji="1" lang="zh-CN" altLang="en-US"/>
              <a:t>：</a:t>
            </a:r>
            <a:r>
              <a:rPr kumimoji="1" lang="en-US" altLang="zh-CN"/>
              <a:t>startA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angle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52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853097" y="1075612"/>
            <a:ext cx="4030164" cy="3810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53097" y="3304592"/>
            <a:ext cx="907111" cy="1581020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379122" y="2358571"/>
            <a:ext cx="907111" cy="252704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76150" y="3032449"/>
            <a:ext cx="907111" cy="1853163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336816" y="1477347"/>
            <a:ext cx="2130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W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w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2n</a:t>
            </a:r>
            <a:r>
              <a:rPr kumimoji="1" lang="zh-CN" altLang="en-US"/>
              <a:t> </a:t>
            </a:r>
            <a:r>
              <a:rPr kumimoji="1" lang="en-US" altLang="zh-CN"/>
              <a:t>–</a:t>
            </a:r>
            <a:r>
              <a:rPr kumimoji="1" lang="zh-CN" altLang="en-US"/>
              <a:t> </a:t>
            </a:r>
            <a:r>
              <a:rPr kumimoji="1" lang="en-US" altLang="zh-CN"/>
              <a:t>1</a:t>
            </a:r>
          </a:p>
          <a:p>
            <a:r>
              <a:rPr kumimoji="1" lang="en-US" altLang="zh-CN"/>
              <a:t>H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r>
              <a:rPr kumimoji="1" lang="zh-CN" altLang="en-US"/>
              <a:t> * </a:t>
            </a:r>
            <a:r>
              <a:rPr kumimoji="1" lang="en-US" altLang="zh-CN"/>
              <a:t>25</a:t>
            </a:r>
            <a:r>
              <a:rPr kumimoji="1" lang="zh-CN" altLang="en-US"/>
              <a:t> </a:t>
            </a:r>
            <a:r>
              <a:rPr kumimoji="1" lang="en-US" altLang="zh-CN"/>
              <a:t>/</a:t>
            </a:r>
            <a:r>
              <a:rPr kumimoji="1" lang="zh-CN" altLang="en-US"/>
              <a:t> </a:t>
            </a:r>
            <a:r>
              <a:rPr kumimoji="1" lang="en-US" altLang="zh-CN"/>
              <a:t>100.0</a:t>
            </a:r>
          </a:p>
          <a:p>
            <a:r>
              <a:rPr kumimoji="1" lang="en-US" altLang="zh-CN"/>
              <a:t>X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I</a:t>
            </a:r>
            <a:r>
              <a:rPr kumimoji="1" lang="zh-CN" altLang="en-US"/>
              <a:t> * </a:t>
            </a:r>
            <a:r>
              <a:rPr kumimoji="1" lang="en-US" altLang="zh-CN"/>
              <a:t>2</a:t>
            </a:r>
            <a:r>
              <a:rPr kumimoji="1" lang="zh-CN" altLang="en-US"/>
              <a:t> * </a:t>
            </a:r>
            <a:r>
              <a:rPr kumimoji="1" lang="en-US" altLang="zh-CN"/>
              <a:t>w</a:t>
            </a:r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en-US" altLang="zh-CN"/>
              <a:t>Y</a:t>
            </a:r>
            <a:r>
              <a:rPr kumimoji="1" lang="zh-CN" altLang="en-US"/>
              <a:t> </a:t>
            </a:r>
            <a:r>
              <a:rPr kumimoji="1" lang="en-US" altLang="zh-CN"/>
              <a:t>=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r>
              <a:rPr kumimoji="1" lang="zh-CN" altLang="en-US"/>
              <a:t> </a:t>
            </a:r>
            <a:r>
              <a:rPr kumimoji="1" lang="en-US" altLang="zh-CN"/>
              <a:t>-</a:t>
            </a:r>
            <a:r>
              <a:rPr kumimoji="1" lang="zh-CN" altLang="en-US"/>
              <a:t> </a:t>
            </a:r>
            <a:r>
              <a:rPr kumimoji="1" lang="en-US" altLang="zh-CN"/>
              <a:t>H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155394" y="544286"/>
            <a:ext cx="107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25,25,50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0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Quartz2D绘图的</a:t>
            </a:r>
            <a:r>
              <a:rPr kumimoji="1" lang="zh-CN" altLang="en-US" dirty="0" smtClean="0"/>
              <a:t>代码</a:t>
            </a:r>
            <a:r>
              <a:rPr kumimoji="1" lang="en-US" altLang="en-US" dirty="0" smtClean="0"/>
              <a:t>步骤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dirty="0" smtClean="0"/>
              <a:t>获得图形上下文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ctx = </a:t>
            </a: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UIGraphicsGetCurrentContext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();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pPr>
              <a:buFont typeface="+mj-lt"/>
              <a:buAutoNum type="arabicPeriod" startAt="2"/>
            </a:pPr>
            <a:r>
              <a:rPr kumimoji="1" lang="zh-CN" altLang="en-US" sz="1600" dirty="0" smtClean="0"/>
              <a:t>拼接路径（下面代码是搞一条线段）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CGContextAddLineToPoint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1C00CF"/>
                </a:solidFill>
                <a:latin typeface="Menlo-Regular"/>
              </a:rPr>
              <a:t>100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);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>
              <a:buFont typeface="+mj-lt"/>
              <a:buAutoNum type="arabicPeriod" startAt="3"/>
            </a:pPr>
            <a:r>
              <a:rPr kumimoji="1" lang="zh-CN" altLang="en-US" sz="1600" dirty="0" smtClean="0"/>
              <a:t>绘制路径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2E0D6E"/>
                </a:solidFill>
                <a:latin typeface="Menlo-Regular"/>
              </a:rPr>
              <a:t>CGContextStrokePath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(ctx)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007400"/>
                </a:solidFill>
                <a:latin typeface="Menlo-Regular"/>
              </a:rPr>
              <a:t>// CGContextFillPath(ctx);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4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常用</a:t>
            </a:r>
            <a:r>
              <a:rPr kumimoji="1" lang="zh-CN" altLang="en-US" dirty="0" smtClean="0"/>
              <a:t>拼接</a:t>
            </a:r>
            <a:r>
              <a:rPr kumimoji="1" lang="en-US" altLang="en-US" dirty="0" smtClean="0"/>
              <a:t>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9686" y="1217038"/>
            <a:ext cx="8548195" cy="392377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新建一个起点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CGContextMoveToPoint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添加新的线段到某个点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CGContextAddLineToPoint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添加一个矩形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添加一个椭圆</a:t>
            </a: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CGContextAddEllipseInRect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context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CGRect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rect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添加一个圆弧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CGContextAddArc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startAngle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endAngle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clockwise)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5C2699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46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常用绘制路径函数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Mode</a:t>
            </a:r>
            <a:r>
              <a:rPr lang="zh-CN" altLang="en-US" sz="1600" dirty="0" smtClean="0">
                <a:solidFill>
                  <a:srgbClr val="000000"/>
                </a:solidFill>
                <a:latin typeface="Menlo-Regular"/>
              </a:rPr>
              <a:t>参数决定绘制的模式</a:t>
            </a:r>
            <a:endParaRPr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CGContextDrawPath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CGPathDrawingMode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mode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绘制空心路径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CGContextStrokePath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绘制实心路径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CGContextFillPath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提示：一般以</a:t>
            </a:r>
            <a:r>
              <a:rPr kumimoji="1" lang="en-US" altLang="en-US" sz="1600" dirty="0" smtClean="0">
                <a:solidFill>
                  <a:srgbClr val="0000FF"/>
                </a:solidFill>
                <a:latin typeface="Menlo-Regular"/>
              </a:rPr>
              <a:t>CGContextDraw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CGContextStroke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、</a:t>
            </a:r>
            <a:r>
              <a:rPr kumimoji="1" lang="en-US" altLang="en-US" sz="1600" dirty="0">
                <a:solidFill>
                  <a:srgbClr val="0000FF"/>
                </a:solidFill>
                <a:latin typeface="Menlo-Regular"/>
              </a:rPr>
              <a:t>CGContextFill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Menlo-Regular"/>
              </a:rPr>
              <a:t>开头的函数，都是用来绘制路径的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477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8006" y="738673"/>
            <a:ext cx="2293694" cy="33823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/>
          <p:cNvCxnSpPr>
            <a:stCxn id="4" idx="1"/>
            <a:endCxn id="4" idx="3"/>
          </p:cNvCxnSpPr>
          <p:nvPr/>
        </p:nvCxnSpPr>
        <p:spPr>
          <a:xfrm>
            <a:off x="1568006" y="2429847"/>
            <a:ext cx="229369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图形上下文栈的操作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1600" dirty="0" smtClean="0"/>
              <a:t>将当前的上下文</a:t>
            </a:r>
            <a:r>
              <a:rPr kumimoji="1" lang="en-US" altLang="zh-CN" sz="1600" dirty="0" smtClean="0"/>
              <a:t>copy</a:t>
            </a:r>
            <a:r>
              <a:rPr kumimoji="1" lang="zh-CN" altLang="en-US" sz="1600" dirty="0" smtClean="0"/>
              <a:t>一份</a:t>
            </a:r>
            <a:r>
              <a:rPr kumimoji="1" lang="en-US" altLang="zh-CN" sz="1600" dirty="0" smtClean="0"/>
              <a:t>,</a:t>
            </a:r>
            <a:r>
              <a:rPr kumimoji="1" lang="zh-CN" altLang="en-US" sz="1600" dirty="0" smtClean="0"/>
              <a:t>保存到栈顶</a:t>
            </a:r>
            <a:r>
              <a:rPr kumimoji="1" lang="en-US" altLang="zh-CN" sz="1600" dirty="0" smtClean="0"/>
              <a:t>(</a:t>
            </a:r>
            <a:r>
              <a:rPr kumimoji="1" lang="zh-CN" altLang="en-US" sz="1600" dirty="0" smtClean="0"/>
              <a:t>那个栈叫做</a:t>
            </a:r>
            <a:r>
              <a:rPr kumimoji="1" lang="en-US" altLang="zh-CN" sz="1600" dirty="0" smtClean="0"/>
              <a:t>”</a:t>
            </a:r>
            <a:r>
              <a:rPr kumimoji="1" lang="zh-CN" altLang="en-US" sz="1600" dirty="0" smtClean="0"/>
              <a:t>图形上下文栈</a:t>
            </a:r>
            <a:r>
              <a:rPr kumimoji="1" lang="en-US" altLang="zh-CN" sz="1600" dirty="0" smtClean="0"/>
              <a:t>”)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CGContextSaveGState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>
              <a:solidFill>
                <a:srgbClr val="000000"/>
              </a:solidFill>
              <a:latin typeface="Menlo-Regular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将栈顶的上下文出栈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Menlo-Regular"/>
              </a:rPr>
              <a:t>,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替换掉当前的上下文</a:t>
            </a:r>
            <a:endParaRPr kumimoji="1" lang="en-US" altLang="zh-CN" sz="1600" dirty="0" smtClean="0">
              <a:solidFill>
                <a:srgbClr val="000000"/>
              </a:solidFill>
              <a:latin typeface="Menlo-Regular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CGContextRestoreGState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c)</a:t>
            </a:r>
            <a:endParaRPr kumimoji="1"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42114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矩阵操作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3958" y="1333500"/>
            <a:ext cx="8591007" cy="3771636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利用矩阵操作，能让绘制到上下文中的所有路径一起发生变化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缩放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CGContextScaleCTM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sy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旋转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CGContextRotateCTM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angle)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平移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CGContextTranslateCTM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tx,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ty)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560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的内存管理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1600" dirty="0"/>
              <a:t>使用含有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Create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或</a:t>
            </a:r>
            <a:r>
              <a:rPr kumimoji="1" lang="en-US" altLang="zh-TW" sz="1600" dirty="0"/>
              <a:t>“</a:t>
            </a:r>
            <a:r>
              <a:rPr kumimoji="1" lang="en-US" altLang="zh-TW" sz="1600" dirty="0">
                <a:solidFill>
                  <a:srgbClr val="FF0000"/>
                </a:solidFill>
              </a:rPr>
              <a:t>Copy</a:t>
            </a:r>
            <a:r>
              <a:rPr kumimoji="1" lang="en-US" altLang="zh-TW" sz="1600" dirty="0"/>
              <a:t>”</a:t>
            </a:r>
            <a:r>
              <a:rPr kumimoji="1" lang="zh-TW" altLang="en-US" sz="1600" dirty="0"/>
              <a:t>的函数</a:t>
            </a:r>
            <a:r>
              <a:rPr kumimoji="1" lang="zh-CN" altLang="en-US" sz="1600" dirty="0"/>
              <a:t>创建的</a:t>
            </a:r>
            <a:r>
              <a:rPr kumimoji="1" lang="zh-TW" altLang="en-US" sz="1600" dirty="0"/>
              <a:t>对象，使用完后必须释放，否则将导致内存泄露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使用不含有</a:t>
            </a:r>
            <a:r>
              <a:rPr kumimoji="1" lang="en-US" altLang="zh-TW" sz="1600" dirty="0" smtClean="0"/>
              <a:t>“Create”</a:t>
            </a:r>
            <a:r>
              <a:rPr kumimoji="1" lang="zh-TW" altLang="en-US" sz="1600" dirty="0" smtClean="0"/>
              <a:t>或</a:t>
            </a:r>
            <a:r>
              <a:rPr kumimoji="1" lang="en-US" altLang="zh-TW" sz="1600" dirty="0" smtClean="0"/>
              <a:t>“Copy”</a:t>
            </a:r>
            <a:r>
              <a:rPr kumimoji="1" lang="zh-TW" altLang="en-US" sz="1600" dirty="0" smtClean="0"/>
              <a:t>的函数获取</a:t>
            </a:r>
            <a:r>
              <a:rPr kumimoji="1" lang="zh-CN" altLang="en-US" sz="1600" dirty="0" smtClean="0"/>
              <a:t>的</a:t>
            </a:r>
            <a:r>
              <a:rPr kumimoji="1" lang="zh-TW" altLang="en-US" sz="1600" dirty="0" smtClean="0"/>
              <a:t>对象，</a:t>
            </a:r>
            <a:r>
              <a:rPr kumimoji="1" lang="zh-CN" altLang="en-US" sz="1600" dirty="0" smtClean="0"/>
              <a:t>则</a:t>
            </a:r>
            <a:r>
              <a:rPr kumimoji="1" lang="zh-TW" altLang="en-US" sz="1600" dirty="0" smtClean="0"/>
              <a:t>不需要释放</a:t>
            </a:r>
          </a:p>
          <a:p>
            <a:endParaRPr kumimoji="1" lang="en-US" altLang="zh-TW" sz="1600" dirty="0" smtClean="0"/>
          </a:p>
          <a:p>
            <a:r>
              <a:rPr kumimoji="1" lang="zh-TW" altLang="en-US" sz="1600" dirty="0" smtClean="0"/>
              <a:t>如果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了一个对象，不再使用时，需要将其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掉</a:t>
            </a:r>
            <a:endParaRPr kumimoji="1" lang="en-US" altLang="zh-TW" sz="1600" dirty="0" smtClean="0"/>
          </a:p>
          <a:p>
            <a:endParaRPr kumimoji="1" lang="en-US" altLang="zh-TW" sz="1600" dirty="0"/>
          </a:p>
          <a:p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Quartz 2D</a:t>
            </a:r>
            <a:r>
              <a:rPr kumimoji="1" lang="zh-TW" altLang="en-US" sz="1600" dirty="0" smtClean="0"/>
              <a:t>的函数来指定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一个对象。例如，如果创建了一个</a:t>
            </a:r>
            <a:r>
              <a:rPr kumimoji="1" lang="en-US" altLang="zh-TW" sz="1600" dirty="0" smtClean="0"/>
              <a:t>CGColorSpace</a:t>
            </a:r>
            <a:r>
              <a:rPr kumimoji="1" lang="zh-TW" altLang="en-US" sz="1600" dirty="0" smtClean="0"/>
              <a:t>对象，则使用函数</a:t>
            </a:r>
            <a:r>
              <a:rPr kumimoji="1" lang="en-US" altLang="zh-TW" sz="1600" dirty="0" smtClean="0"/>
              <a:t>CGColorSpaceRetain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CGColorSpaceRelease</a:t>
            </a:r>
            <a:r>
              <a:rPr kumimoji="1" lang="zh-TW" altLang="en-US" sz="1600" dirty="0" smtClean="0"/>
              <a:t>来</a:t>
            </a:r>
            <a:r>
              <a:rPr kumimoji="1" lang="en-US" altLang="zh-TW" sz="1600" dirty="0" smtClean="0"/>
              <a:t>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release</a:t>
            </a:r>
            <a:r>
              <a:rPr kumimoji="1" lang="zh-TW" altLang="en-US" sz="1600" dirty="0" smtClean="0"/>
              <a:t>对象。</a:t>
            </a:r>
            <a:endParaRPr kumimoji="1" lang="en-US" altLang="zh-TW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也</a:t>
            </a:r>
            <a:r>
              <a:rPr kumimoji="1" lang="zh-TW" altLang="en-US" sz="1600" dirty="0" smtClean="0"/>
              <a:t>可以使用</a:t>
            </a:r>
            <a:r>
              <a:rPr kumimoji="1" lang="en-US" altLang="zh-TW" sz="1600" dirty="0" smtClean="0"/>
              <a:t>Core Foundation</a:t>
            </a:r>
            <a:r>
              <a:rPr kumimoji="1" lang="zh-TW" altLang="en-US" sz="1600" dirty="0" smtClean="0"/>
              <a:t>的</a:t>
            </a:r>
            <a:r>
              <a:rPr kumimoji="1" lang="en-US" altLang="zh-TW" sz="1600" dirty="0" smtClean="0"/>
              <a:t>CFRetain</a:t>
            </a:r>
            <a:r>
              <a:rPr kumimoji="1" lang="zh-TW" altLang="en-US" sz="1600" dirty="0" smtClean="0"/>
              <a:t>和</a:t>
            </a:r>
            <a:r>
              <a:rPr kumimoji="1" lang="en-US" altLang="zh-TW" sz="1600" dirty="0" smtClean="0"/>
              <a:t>CFRelease</a:t>
            </a:r>
            <a:r>
              <a:rPr kumimoji="1" lang="en-US" altLang="en-US" sz="1600" dirty="0" smtClean="0"/>
              <a:t>。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注意不能传递</a:t>
            </a:r>
            <a:r>
              <a:rPr kumimoji="1" lang="en-US" altLang="zh-TW" sz="1600" dirty="0" smtClean="0">
                <a:solidFill>
                  <a:srgbClr val="FF0000"/>
                </a:solidFill>
              </a:rPr>
              <a:t>NULL</a:t>
            </a:r>
            <a:r>
              <a:rPr kumimoji="1" lang="zh-TW" altLang="en-US" sz="1600" dirty="0" smtClean="0">
                <a:solidFill>
                  <a:srgbClr val="FF0000"/>
                </a:solidFill>
              </a:rPr>
              <a:t>值给这些函数</a:t>
            </a:r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917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Quartz2D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3846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是一个</a:t>
            </a:r>
            <a:r>
              <a:rPr kumimoji="1" lang="zh-CN" altLang="en-US" sz="1600" dirty="0" smtClean="0">
                <a:solidFill>
                  <a:srgbClr val="0000FF"/>
                </a:solidFill>
                <a:latin typeface="Menlo Regular"/>
                <a:cs typeface="Menlo Regular"/>
              </a:rPr>
              <a:t>二维绘图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引擎，同时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支持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iOS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和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Mac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Menlo Regular"/>
                <a:cs typeface="Menlo Regular"/>
              </a:rPr>
              <a:t>系统</a:t>
            </a:r>
            <a:endParaRPr kumimoji="1" lang="en-US" altLang="zh-CN" sz="1600" dirty="0" smtClean="0">
              <a:solidFill>
                <a:srgbClr val="FF0000"/>
              </a:solidFill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  <a:p>
            <a:r>
              <a:rPr kumimoji="1" lang="en-US" altLang="zh-CN" sz="1600" dirty="0" smtClean="0">
                <a:latin typeface="Menlo Regular"/>
                <a:cs typeface="Menlo Regular"/>
              </a:rPr>
              <a:t>Quartz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能完成的工作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绘制图形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: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线条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三角形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矩形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圆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弧等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绘制文字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绘制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生成图片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(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图像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)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读取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生成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PDF</a:t>
            </a: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截图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\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自定义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UI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控件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…</a:t>
            </a:r>
            <a:endParaRPr kumimoji="1" lang="en-US" altLang="zh-CN" sz="1600" dirty="0">
              <a:latin typeface="Menlo Regular"/>
              <a:cs typeface="Menlo Regular"/>
            </a:endParaRPr>
          </a:p>
          <a:p>
            <a:endParaRPr kumimoji="1" lang="en-US" altLang="zh-CN" sz="1600" dirty="0" smtClean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6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8373"/>
            <a:ext cx="8229600" cy="3957892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水印：</a:t>
            </a:r>
            <a:r>
              <a:rPr lang="zh-CN" altLang="en-US" sz="1600" dirty="0" smtClean="0"/>
              <a:t>在图</a:t>
            </a:r>
            <a:r>
              <a:rPr lang="zh-CN" altLang="en-US" sz="1600" dirty="0"/>
              <a:t>片上加的防止他人盗图的半透明</a:t>
            </a:r>
            <a:r>
              <a:rPr lang="en-US" altLang="zh-CN" sz="1600" dirty="0"/>
              <a:t>logo</a:t>
            </a:r>
            <a:r>
              <a:rPr lang="zh-CN" altLang="en-US" sz="1600" dirty="0" smtClean="0"/>
              <a:t>、文字、图标</a:t>
            </a:r>
            <a:endParaRPr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水印的作用</a:t>
            </a:r>
            <a:endParaRPr kumimoji="1" lang="en-US" altLang="zh-CN" sz="1600" dirty="0"/>
          </a:p>
          <a:p>
            <a:pPr>
              <a:buFont typeface="Wingdings" charset="2"/>
              <a:buChar char="Ø"/>
            </a:pPr>
            <a:r>
              <a:rPr lang="zh-CN" altLang="en-US" sz="1600" dirty="0"/>
              <a:t>告诉你这个图片从哪来的</a:t>
            </a:r>
            <a:endParaRPr lang="en-US" altLang="zh-CN" sz="1600" dirty="0" smtClean="0"/>
          </a:p>
          <a:p>
            <a:pPr>
              <a:buFont typeface="Wingdings" charset="2"/>
              <a:buChar char="Ø"/>
            </a:pPr>
            <a:r>
              <a:rPr lang="zh-CN" altLang="en-US" sz="1600" dirty="0" smtClean="0"/>
              <a:t>主要是一些网站为了版权问题</a:t>
            </a:r>
            <a:r>
              <a:rPr lang="zh-CN" altLang="zh-CN" sz="1600" dirty="0"/>
              <a:t>、</a:t>
            </a:r>
            <a:r>
              <a:rPr lang="zh-CN" altLang="en-US" sz="1600" dirty="0" smtClean="0"/>
              <a:t>广告而</a:t>
            </a:r>
            <a:r>
              <a:rPr lang="zh-CN" altLang="en-US" sz="1600" dirty="0"/>
              <a:t>添加的</a:t>
            </a:r>
            <a:endParaRPr kumimoji="1" lang="zh-CN" altLang="en-US" sz="1600" dirty="0"/>
          </a:p>
        </p:txBody>
      </p:sp>
      <p:pic>
        <p:nvPicPr>
          <p:cNvPr id="6" name="图片 5" descr="QQ20140413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6" y="1593363"/>
            <a:ext cx="4008712" cy="2663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QQ20140413-5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88" y="1700380"/>
            <a:ext cx="4234059" cy="230680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45537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图片水印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332" y="1217038"/>
            <a:ext cx="8690903" cy="4026791"/>
          </a:xfrm>
        </p:spPr>
        <p:txBody>
          <a:bodyPr>
            <a:normAutofit fontScale="77500" lnSpcReduction="20000"/>
          </a:bodyPr>
          <a:lstStyle/>
          <a:p>
            <a:r>
              <a:rPr kumimoji="1" lang="zh-CN" altLang="en-US" sz="1600" dirty="0" smtClean="0"/>
              <a:t>有时候，在手机客户端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中也需要用到水印技术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比如，用户拍完照片后，可以在照片上打个水印，标识这个图片是属于哪个用户的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实现方式：利用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，将水印（文字、</a:t>
            </a:r>
            <a:r>
              <a:rPr kumimoji="1" lang="en-US" altLang="zh-CN" sz="1600" dirty="0" smtClean="0"/>
              <a:t>LOGO</a:t>
            </a:r>
            <a:r>
              <a:rPr kumimoji="1" lang="zh-CN" altLang="en-US" sz="1600" dirty="0" smtClean="0"/>
              <a:t>）画到图片的右下角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开启一个基于位图的图形上下文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UIGraphicsBeginImageContextWithOptions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CGSize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size, 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opaque,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CGFloat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scale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从上下文中取得图片（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kumimoji="1" lang="zh-CN" altLang="en-US" sz="1600" dirty="0" smtClean="0"/>
              <a:t>）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*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UIGraphicsGetImageFromCurrentImageContext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结束</a:t>
            </a:r>
            <a:r>
              <a:rPr kumimoji="1" lang="zh-CN" altLang="en-US" sz="1600" dirty="0"/>
              <a:t>基于位图的图形上下</a:t>
            </a:r>
            <a:r>
              <a:rPr kumimoji="1" lang="zh-CN" altLang="en-US" sz="1600" dirty="0" smtClean="0"/>
              <a:t>文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   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UIGraphicsEndImageContext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()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;</a:t>
            </a:r>
            <a:endParaRPr kumimoji="1"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05881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28763"/>
          </a:xfrm>
        </p:spPr>
        <p:txBody>
          <a:bodyPr>
            <a:normAutofit lnSpcReduction="10000"/>
          </a:bodyPr>
          <a:lstStyle/>
          <a:p>
            <a:r>
              <a:rPr kumimoji="1" lang="zh-CN" altLang="en-US" sz="1600" dirty="0" smtClean="0"/>
              <a:t>很多</a:t>
            </a:r>
            <a:r>
              <a:rPr kumimoji="1" lang="en-US" altLang="zh-CN" sz="1600" dirty="0" smtClean="0"/>
              <a:t>app</a:t>
            </a:r>
            <a:r>
              <a:rPr kumimoji="1" lang="zh-CN" altLang="en-US" sz="1600" dirty="0" smtClean="0"/>
              <a:t>的头像，都是圆形的</a:t>
            </a:r>
            <a:endParaRPr kumimoji="1" lang="en-US" altLang="zh-CN" sz="1600" dirty="0" smtClean="0"/>
          </a:p>
        </p:txBody>
      </p:sp>
      <p:pic>
        <p:nvPicPr>
          <p:cNvPr id="11" name="图片 10" descr="IMG_04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4707"/>
            <a:ext cx="2126346" cy="3145220"/>
          </a:xfrm>
          <a:prstGeom prst="rect">
            <a:avLst/>
          </a:prstGeom>
        </p:spPr>
      </p:pic>
      <p:pic>
        <p:nvPicPr>
          <p:cNvPr id="12" name="图片 11" descr="QQ20140413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989" y="1664707"/>
            <a:ext cx="2120449" cy="3154744"/>
          </a:xfrm>
          <a:prstGeom prst="rect">
            <a:avLst/>
          </a:prstGeom>
        </p:spPr>
      </p:pic>
      <p:pic>
        <p:nvPicPr>
          <p:cNvPr id="13" name="图片 12" descr="IMG_04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89" y="1664707"/>
            <a:ext cx="2126346" cy="314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9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图片裁剪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874" y="1228929"/>
            <a:ext cx="8662361" cy="3923771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这时需要把一张普通的图片刻意裁剪成圆形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/>
          </a:p>
          <a:p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CGContextClip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 c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)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solidFill>
                  <a:srgbClr val="000000"/>
                </a:solidFill>
                <a:latin typeface="Menlo-Regular"/>
              </a:rPr>
              <a:t>将当前上下所绘制的路径裁剪出来（超出这个裁剪区域的都不能显示）</a:t>
            </a:r>
            <a:endParaRPr kumimoji="1" lang="en-US" altLang="zh-CN" sz="1600" dirty="0" smtClean="0"/>
          </a:p>
        </p:txBody>
      </p:sp>
      <p:pic>
        <p:nvPicPr>
          <p:cNvPr id="4" name="图片 3" descr="me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4" y="1805878"/>
            <a:ext cx="1270000" cy="1058333"/>
          </a:xfrm>
          <a:prstGeom prst="rect">
            <a:avLst/>
          </a:prstGeom>
        </p:spPr>
      </p:pic>
      <p:pic>
        <p:nvPicPr>
          <p:cNvPr id="5" name="图片 4" descr="he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63" y="1805878"/>
            <a:ext cx="1286105" cy="1071754"/>
          </a:xfrm>
          <a:prstGeom prst="rect">
            <a:avLst/>
          </a:prstGeom>
        </p:spPr>
      </p:pic>
      <p:cxnSp>
        <p:nvCxnSpPr>
          <p:cNvPr id="7" name="直线箭头连接符 6"/>
          <p:cNvCxnSpPr>
            <a:stCxn id="4" idx="3"/>
            <a:endCxn id="5" idx="1"/>
          </p:cNvCxnSpPr>
          <p:nvPr/>
        </p:nvCxnSpPr>
        <p:spPr>
          <a:xfrm>
            <a:off x="2352844" y="2335045"/>
            <a:ext cx="3310918" cy="67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67695" y="20001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64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阿狸头像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18" y="1084418"/>
            <a:ext cx="2540000" cy="254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29751" y="984898"/>
            <a:ext cx="2682546" cy="2639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4827" y="829388"/>
            <a:ext cx="3136011" cy="3175000"/>
          </a:xfrm>
          <a:prstGeom prst="ellips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984818" y="1084418"/>
            <a:ext cx="2540000" cy="2540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97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屏幕截图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0264"/>
            <a:ext cx="8229600" cy="402552"/>
          </a:xfrm>
        </p:spPr>
        <p:txBody>
          <a:bodyPr>
            <a:normAutofit/>
          </a:bodyPr>
          <a:lstStyle/>
          <a:p>
            <a:r>
              <a:rPr kumimoji="1" lang="zh-CN" altLang="en-US" sz="1600" dirty="0" smtClean="0"/>
              <a:t>有时候需要截取屏幕上的某一块内容，比如捕鱼达人游戏</a:t>
            </a:r>
            <a:endParaRPr kumimoji="1" lang="zh-CN" altLang="en-US" sz="1600" dirty="0"/>
          </a:p>
        </p:txBody>
      </p:sp>
      <p:pic>
        <p:nvPicPr>
          <p:cNvPr id="4" name="图片 3" descr="IMG_0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9" y="1652816"/>
            <a:ext cx="4179832" cy="1962363"/>
          </a:xfrm>
          <a:prstGeom prst="rect">
            <a:avLst/>
          </a:prstGeom>
        </p:spPr>
      </p:pic>
      <p:pic>
        <p:nvPicPr>
          <p:cNvPr id="5" name="图片 4" descr="IMG_0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70" y="1652816"/>
            <a:ext cx="4179832" cy="1962363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457200" y="3814871"/>
            <a:ext cx="8229600" cy="117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Consolas"/>
                <a:ea typeface="华文细黑"/>
                <a:cs typeface="Consola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 smtClean="0"/>
              <a:t>核心代码</a:t>
            </a:r>
            <a:endParaRPr kumimoji="1"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- (</a:t>
            </a:r>
            <a:r>
              <a:rPr lang="en-US" altLang="zh-CN" sz="1600" dirty="0">
                <a:solidFill>
                  <a:srgbClr val="AA0D91"/>
                </a:solidFill>
                <a:latin typeface="Menlo-Regular"/>
              </a:rPr>
              <a:t>void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)renderInContext:(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)ctx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/>
              </a:rPr>
              <a:t>;</a:t>
            </a:r>
          </a:p>
          <a:p>
            <a:pPr marL="0" indent="0">
              <a:buNone/>
            </a:pPr>
            <a:r>
              <a:rPr kumimoji="1" lang="zh-CN" altLang="en-US" sz="1600" dirty="0" smtClean="0"/>
              <a:t>调用某个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的</a:t>
            </a:r>
            <a:r>
              <a:rPr kumimoji="1" lang="en-US" altLang="zh-CN" sz="1600" dirty="0" smtClean="0"/>
              <a:t>layer</a:t>
            </a:r>
            <a:r>
              <a:rPr kumimoji="1" lang="zh-CN" altLang="en-US" sz="1600" dirty="0" smtClean="0"/>
              <a:t>的</a:t>
            </a:r>
            <a:r>
              <a:rPr lang="en-US" altLang="zh-CN" sz="1600" dirty="0">
                <a:solidFill>
                  <a:srgbClr val="000000"/>
                </a:solidFill>
                <a:latin typeface="Menlo-Regular"/>
              </a:rPr>
              <a:t>renderInContext:</a:t>
            </a:r>
            <a:r>
              <a:rPr kumimoji="1" lang="zh-CN" altLang="en-US" sz="1600" dirty="0" smtClean="0"/>
              <a:t>方法即可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7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4984" y="1253847"/>
            <a:ext cx="8229600" cy="838928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sz="1600" dirty="0">
                <a:latin typeface="Menlo Regular"/>
                <a:cs typeface="Menlo Regular"/>
              </a:rPr>
              <a:t>Quartz 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2D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能做很多强大的事情</a:t>
            </a:r>
            <a:r>
              <a:rPr kumimoji="1" lang="en-US" altLang="zh-CN" sz="1600" dirty="0" smtClean="0">
                <a:latin typeface="Menlo Regular"/>
                <a:cs typeface="Menlo Regular"/>
              </a:rPr>
              <a:t>,</a:t>
            </a:r>
            <a:r>
              <a:rPr kumimoji="1" lang="zh-CN" altLang="en-US" sz="1600" dirty="0" smtClean="0">
                <a:latin typeface="Menlo Regular"/>
                <a:cs typeface="Menlo Regular"/>
              </a:rPr>
              <a:t>例如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裁剪图片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53" y="2490506"/>
            <a:ext cx="1105331" cy="980344"/>
          </a:xfrm>
          <a:prstGeom prst="rect">
            <a:avLst/>
          </a:prstGeom>
        </p:spPr>
      </p:pic>
      <p:pic>
        <p:nvPicPr>
          <p:cNvPr id="5" name="图片 4" descr="QQ2014041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82" y="2490506"/>
            <a:ext cx="1244600" cy="9736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25197" y="266371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圆形裁剪</a:t>
            </a:r>
            <a:endParaRPr kumimoji="1" lang="zh-CN" altLang="en-US" sz="1600" dirty="0"/>
          </a:p>
        </p:txBody>
      </p:sp>
      <p:cxnSp>
        <p:nvCxnSpPr>
          <p:cNvPr id="8" name="直线箭头连接符 7"/>
          <p:cNvCxnSpPr>
            <a:stCxn id="4" idx="3"/>
            <a:endCxn id="5" idx="1"/>
          </p:cNvCxnSpPr>
          <p:nvPr/>
        </p:nvCxnSpPr>
        <p:spPr>
          <a:xfrm flipV="1">
            <a:off x="2254784" y="2977340"/>
            <a:ext cx="2907799" cy="33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90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>
                <a:latin typeface="Menlo Regular"/>
                <a:cs typeface="Menlo Regular"/>
              </a:rPr>
              <a:t>涂鸦\画板</a:t>
            </a:r>
            <a:endParaRPr kumimoji="1" lang="en-US" altLang="zh-CN" sz="1600" dirty="0" smtClean="0">
              <a:latin typeface="Menlo Regular"/>
              <a:cs typeface="Menlo Regular"/>
            </a:endParaRPr>
          </a:p>
          <a:p>
            <a:pPr marL="0" indent="0">
              <a:buNone/>
            </a:pPr>
            <a:endParaRPr kumimoji="1" lang="en-US" altLang="zh-CN" sz="1600" dirty="0">
              <a:latin typeface="Menlo Regular"/>
              <a:cs typeface="Menlo Regular"/>
            </a:endParaRPr>
          </a:p>
        </p:txBody>
      </p:sp>
      <p:pic>
        <p:nvPicPr>
          <p:cNvPr id="4" name="图片 3" descr="QQ2014041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05" y="1765933"/>
            <a:ext cx="3588448" cy="3277908"/>
          </a:xfrm>
          <a:prstGeom prst="rect">
            <a:avLst/>
          </a:prstGeom>
        </p:spPr>
      </p:pic>
      <p:pic>
        <p:nvPicPr>
          <p:cNvPr id="5" name="图片 4" descr="QQ2014041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90" y="1765933"/>
            <a:ext cx="3560306" cy="3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手势解锁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4" name="图片 3" descr="QQ2014041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3" y="1927549"/>
            <a:ext cx="3353632" cy="26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5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4309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报表：折线图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饼状图</a:t>
            </a:r>
            <a:r>
              <a:rPr kumimoji="1" lang="en-US" altLang="zh-CN" sz="1600" dirty="0" smtClean="0"/>
              <a:t>\</a:t>
            </a:r>
            <a:r>
              <a:rPr kumimoji="1" lang="zh-CN" altLang="en-US" sz="1600" dirty="0" smtClean="0"/>
              <a:t>柱状图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pPr marL="0" indent="0">
              <a:buNone/>
            </a:pPr>
            <a:endParaRPr kumimoji="1" lang="zh-CN" altLang="en-US" sz="1600" dirty="0"/>
          </a:p>
        </p:txBody>
      </p:sp>
      <p:pic>
        <p:nvPicPr>
          <p:cNvPr id="5" name="图片 4" descr="QQ20140413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0" y="2051364"/>
            <a:ext cx="2348712" cy="1456413"/>
          </a:xfrm>
          <a:prstGeom prst="rect">
            <a:avLst/>
          </a:prstGeom>
        </p:spPr>
      </p:pic>
      <p:pic>
        <p:nvPicPr>
          <p:cNvPr id="7" name="图片 6" descr="QQ20140413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09" y="1951132"/>
            <a:ext cx="2623915" cy="1721176"/>
          </a:xfrm>
          <a:prstGeom prst="rect">
            <a:avLst/>
          </a:prstGeom>
        </p:spPr>
      </p:pic>
      <p:pic>
        <p:nvPicPr>
          <p:cNvPr id="8" name="图片 7" descr="QQ20140413-3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77" y="2121360"/>
            <a:ext cx="3162300" cy="1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Quartz2D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iOS</a:t>
            </a:r>
            <a:r>
              <a:rPr kumimoji="1" lang="zh-CN" altLang="en-US" dirty="0" smtClean="0"/>
              <a:t>开发中的价值</a:t>
            </a:r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57200" y="1285937"/>
            <a:ext cx="8229600" cy="3771636"/>
          </a:xfrm>
        </p:spPr>
        <p:txBody>
          <a:bodyPr>
            <a:normAutofit fontScale="85000" lnSpcReduction="20000"/>
          </a:bodyPr>
          <a:lstStyle/>
          <a:p>
            <a:r>
              <a:rPr kumimoji="1" lang="zh-CN" altLang="en-US" sz="1600" dirty="0"/>
              <a:t>为了便于搭建美观的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提供了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框架，里面有各种各样的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UILabel</a:t>
            </a:r>
            <a:r>
              <a:rPr kumimoji="1" lang="zh-CN" altLang="en-US" sz="1600" dirty="0" smtClean="0"/>
              <a:t>：显示文字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UIImageView</a:t>
            </a:r>
            <a:r>
              <a:rPr kumimoji="1" lang="zh-CN" altLang="en-US" sz="1600" dirty="0" smtClean="0"/>
              <a:t>：显示图片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UIButton</a:t>
            </a:r>
            <a:r>
              <a:rPr kumimoji="1" lang="zh-CN" altLang="en-US" sz="1600" dirty="0" smtClean="0"/>
              <a:t>：同时显示图片和文字（能点击）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en-US" altLang="zh-CN" sz="1600" dirty="0" smtClean="0"/>
              <a:t>…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…</a:t>
            </a:r>
          </a:p>
          <a:p>
            <a:pPr>
              <a:buFont typeface="Wingdings" charset="2"/>
              <a:buChar char="Ø"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利用</a:t>
            </a:r>
            <a:r>
              <a:rPr kumimoji="1" lang="en-US" altLang="zh-CN" sz="1600" dirty="0" smtClean="0"/>
              <a:t>UIKit</a:t>
            </a:r>
            <a:r>
              <a:rPr kumimoji="1" lang="zh-CN" altLang="en-US" sz="1600" dirty="0" smtClean="0"/>
              <a:t>框架提供的控件，拼拼凑凑，能搭建和现实一些简单、常见的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但是，有些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界面极其复杂、而且比较个性化，用普通的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控件无法实现，这时可以利用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技术将控件内部的结构画出来，自定义控件的样子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其实，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中大部分控件的内容都是通过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画出来的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zh-CN" altLang="en-US" sz="1600" dirty="0" smtClean="0"/>
              <a:t>因此，</a:t>
            </a:r>
            <a:r>
              <a:rPr kumimoji="1" lang="en-US" altLang="zh-CN" sz="1600" dirty="0" smtClean="0"/>
              <a:t>Quartz2D</a:t>
            </a:r>
            <a:r>
              <a:rPr kumimoji="1" lang="zh-CN" altLang="en-US" sz="1600" dirty="0" smtClean="0"/>
              <a:t>在</a:t>
            </a:r>
            <a:r>
              <a:rPr kumimoji="1" lang="en-US" altLang="zh-CN" sz="1600" dirty="0" smtClean="0"/>
              <a:t>iOS</a:t>
            </a:r>
            <a:r>
              <a:rPr kumimoji="1" lang="zh-CN" altLang="en-US" sz="1600" dirty="0" smtClean="0"/>
              <a:t>开发中很重要的一个价值是：自定义</a:t>
            </a:r>
            <a:r>
              <a:rPr kumimoji="1" lang="en-US" altLang="zh-CN" sz="1600" dirty="0" smtClean="0"/>
              <a:t>view</a:t>
            </a:r>
            <a:r>
              <a:rPr kumimoji="1" lang="zh-CN" altLang="en-US" sz="1600" dirty="0" smtClean="0"/>
              <a:t>（自定义</a:t>
            </a:r>
            <a:r>
              <a:rPr kumimoji="1" lang="en-US" altLang="zh-CN" sz="1600" dirty="0" smtClean="0"/>
              <a:t>UI</a:t>
            </a:r>
            <a:r>
              <a:rPr kumimoji="1" lang="zh-CN" altLang="en-US" sz="1600" dirty="0" smtClean="0"/>
              <a:t>控件）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48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sz="1600" dirty="0" smtClean="0"/>
              <a:t>图形上下文（</a:t>
            </a:r>
            <a:r>
              <a:rPr kumimoji="1" lang="en-US" altLang="zh-CN" sz="1600" dirty="0" smtClean="0"/>
              <a:t>Graphics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Context</a:t>
            </a:r>
            <a:r>
              <a:rPr kumimoji="1" lang="zh-CN" altLang="en-US" sz="1600" dirty="0" smtClean="0"/>
              <a:t>）：是一个</a:t>
            </a:r>
            <a:r>
              <a:rPr lang="en-US" altLang="zh-CN" sz="1600" dirty="0">
                <a:solidFill>
                  <a:srgbClr val="5C2699"/>
                </a:solidFill>
                <a:latin typeface="Menlo-Regular"/>
              </a:rPr>
              <a:t>CGContextRef</a:t>
            </a:r>
            <a:r>
              <a:rPr kumimoji="1" lang="zh-CN" altLang="en-US" sz="1600" dirty="0" smtClean="0"/>
              <a:t>类型的数据</a:t>
            </a:r>
            <a:endParaRPr kumimoji="1" lang="en-US" altLang="zh-CN" sz="1600" dirty="0" smtClean="0"/>
          </a:p>
          <a:p>
            <a:endParaRPr kumimoji="1" lang="en-US" altLang="zh-CN" sz="1600" dirty="0" smtClean="0"/>
          </a:p>
          <a:p>
            <a:r>
              <a:rPr kumimoji="1" lang="zh-CN" altLang="en-US" sz="1600" dirty="0" smtClean="0"/>
              <a:t>图形上下文的作用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保存绘图信息、绘图状态</a:t>
            </a:r>
            <a:endParaRPr kumimoji="1" lang="en-US" altLang="zh-CN" sz="1600" dirty="0" smtClean="0"/>
          </a:p>
          <a:p>
            <a:pPr>
              <a:buFont typeface="Wingdings" charset="2"/>
              <a:buChar char="Ø"/>
            </a:pPr>
            <a:r>
              <a:rPr kumimoji="1" lang="zh-CN" altLang="en-US" sz="1600" dirty="0" smtClean="0"/>
              <a:t>决定绘制的输出目标（绘制到什么地方去？）</a:t>
            </a:r>
            <a:endParaRPr kumimoji="1" lang="en-US" altLang="zh-CN" sz="1600" dirty="0"/>
          </a:p>
          <a:p>
            <a:pPr marL="0" indent="0">
              <a:buNone/>
            </a:pPr>
            <a:r>
              <a:rPr kumimoji="1" lang="zh-CN" altLang="zh-CN" sz="1600" dirty="0" smtClean="0"/>
              <a:t>（</a:t>
            </a:r>
            <a:r>
              <a:rPr kumimoji="1" lang="zh-CN" altLang="en-US" sz="1600" dirty="0" smtClean="0"/>
              <a:t>输出</a:t>
            </a:r>
            <a:r>
              <a:rPr kumimoji="1" lang="zh-CN" altLang="en-US" sz="1600" dirty="0"/>
              <a:t>目标</a:t>
            </a:r>
            <a:r>
              <a:rPr kumimoji="1" lang="zh-CN" altLang="en-US" sz="1600" dirty="0" smtClean="0"/>
              <a:t>可以</a:t>
            </a:r>
            <a:r>
              <a:rPr kumimoji="1" lang="zh-CN" altLang="en-US" sz="1600" dirty="0"/>
              <a:t>是</a:t>
            </a:r>
            <a:r>
              <a:rPr kumimoji="1" lang="en-US" altLang="zh-CN" sz="1600" dirty="0"/>
              <a:t>PDF</a:t>
            </a:r>
            <a:r>
              <a:rPr kumimoji="1" lang="zh-CN" altLang="en-US" sz="1600" dirty="0"/>
              <a:t>文件、</a:t>
            </a:r>
            <a:r>
              <a:rPr kumimoji="1" lang="en-US" altLang="zh-CN" sz="1600" dirty="0"/>
              <a:t>Bitmap</a:t>
            </a:r>
            <a:r>
              <a:rPr kumimoji="1" lang="zh-CN" altLang="en-US" sz="1600" dirty="0"/>
              <a:t>或者显示器的窗</a:t>
            </a:r>
            <a:r>
              <a:rPr kumimoji="1" lang="zh-CN" altLang="en-US" sz="1600" dirty="0" smtClean="0"/>
              <a:t>口上）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r>
              <a:rPr kumimoji="1" lang="zh-CN" altLang="en-US" sz="1600" dirty="0" smtClean="0"/>
              <a:t>相同的一套绘图序列，</a:t>
            </a:r>
            <a:r>
              <a:rPr kumimoji="1" lang="zh-CN" altLang="en-US" sz="1600" dirty="0"/>
              <a:t>指定不同的</a:t>
            </a:r>
            <a:r>
              <a:rPr kumimoji="1" lang="en-US" altLang="zh-CN" sz="1600" dirty="0"/>
              <a:t>Graphics Context</a:t>
            </a:r>
            <a:r>
              <a:rPr kumimoji="1" lang="zh-CN" altLang="en-US" sz="1600" dirty="0"/>
              <a:t>，就可将相同的图像绘制到</a:t>
            </a:r>
            <a:r>
              <a:rPr kumimoji="1" lang="zh-CN" altLang="en-US" sz="1600" dirty="0" smtClean="0"/>
              <a:t>不同的目标上</a:t>
            </a:r>
            <a:endParaRPr kumimoji="1" lang="en-US" altLang="zh-CN" sz="1600" dirty="0" smtClean="0"/>
          </a:p>
          <a:p>
            <a:pPr marL="0" indent="0">
              <a:buNone/>
            </a:pPr>
            <a:endParaRPr kumimoji="1" lang="en-US" altLang="zh-CN" sz="1600" dirty="0"/>
          </a:p>
          <a:p>
            <a:endParaRPr kumimoji="1" lang="en-US" altLang="zh-CN" sz="1600" dirty="0"/>
          </a:p>
          <a:p>
            <a:endParaRPr kumimoji="1" lang="zh-CN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784893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绘制好的图形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91448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图形上下文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597282" y="3244552"/>
            <a:ext cx="1194167" cy="338554"/>
            <a:chOff x="2597281" y="3893465"/>
            <a:chExt cx="1194167" cy="406265"/>
          </a:xfrm>
        </p:grpSpPr>
        <p:cxnSp>
          <p:nvCxnSpPr>
            <p:cNvPr id="8" name="直线箭头连接符 7"/>
            <p:cNvCxnSpPr>
              <a:stCxn id="5" idx="3"/>
              <a:endCxn id="6" idx="1"/>
            </p:cNvCxnSpPr>
            <p:nvPr/>
          </p:nvCxnSpPr>
          <p:spPr>
            <a:xfrm>
              <a:off x="2597281" y="4266407"/>
              <a:ext cx="119416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2825614" y="389346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保存</a:t>
              </a:r>
              <a:endParaRPr kumimoji="1" lang="zh-CN" altLang="en-US" sz="1600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6655295" y="3103490"/>
            <a:ext cx="1812388" cy="90369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输出目标</a:t>
            </a:r>
            <a:endParaRPr kumimoji="1" lang="zh-CN" altLang="en-US" dirty="0"/>
          </a:p>
        </p:txBody>
      </p:sp>
      <p:grpSp>
        <p:nvGrpSpPr>
          <p:cNvPr id="18" name="组 17"/>
          <p:cNvGrpSpPr/>
          <p:nvPr/>
        </p:nvGrpSpPr>
        <p:grpSpPr>
          <a:xfrm>
            <a:off x="5603837" y="3249427"/>
            <a:ext cx="1051459" cy="338554"/>
            <a:chOff x="5603836" y="3899315"/>
            <a:chExt cx="1051459" cy="406265"/>
          </a:xfrm>
        </p:grpSpPr>
        <p:sp>
          <p:nvSpPr>
            <p:cNvPr id="11" name="文本框 10"/>
            <p:cNvSpPr txBox="1"/>
            <p:nvPr/>
          </p:nvSpPr>
          <p:spPr>
            <a:xfrm>
              <a:off x="5825033" y="3899315"/>
              <a:ext cx="670726" cy="406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dirty="0" smtClean="0"/>
                <a:t>显示</a:t>
              </a:r>
              <a:endParaRPr kumimoji="1" lang="zh-CN" altLang="en-US" sz="1600" dirty="0"/>
            </a:p>
          </p:txBody>
        </p:sp>
        <p:cxnSp>
          <p:nvCxnSpPr>
            <p:cNvPr id="12" name="直线箭头连接符 11"/>
            <p:cNvCxnSpPr>
              <a:stCxn id="6" idx="3"/>
              <a:endCxn id="10" idx="1"/>
            </p:cNvCxnSpPr>
            <p:nvPr/>
          </p:nvCxnSpPr>
          <p:spPr>
            <a:xfrm>
              <a:off x="5603836" y="4266407"/>
              <a:ext cx="105145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小码哥2015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小码哥2015.potx</Template>
  <TotalTime>12353</TotalTime>
  <Words>1197</Words>
  <Application>Microsoft Macintosh PowerPoint</Application>
  <PresentationFormat>全屏显示(16:10)</PresentationFormat>
  <Paragraphs>267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小码哥2015</vt:lpstr>
      <vt:lpstr>Quartz2D</vt:lpstr>
      <vt:lpstr>掌握</vt:lpstr>
      <vt:lpstr>什么是Quartz2D</vt:lpstr>
      <vt:lpstr>Quartz2D实例</vt:lpstr>
      <vt:lpstr>Quartz2D实例</vt:lpstr>
      <vt:lpstr>Quartz2D实例</vt:lpstr>
      <vt:lpstr>Quartz2D实例</vt:lpstr>
      <vt:lpstr>Quartz2D在iOS开发中的价值</vt:lpstr>
      <vt:lpstr>图形上下文</vt:lpstr>
      <vt:lpstr>图形上下文</vt:lpstr>
      <vt:lpstr>自定义view</vt:lpstr>
      <vt:lpstr>PowerPoint 演示文稿</vt:lpstr>
      <vt:lpstr>PowerPoint 演示文稿</vt:lpstr>
      <vt:lpstr>PowerPoint 演示文稿</vt:lpstr>
      <vt:lpstr>PowerPoint 演示文稿</vt:lpstr>
      <vt:lpstr>drawRect:</vt:lpstr>
      <vt:lpstr>绘图顺序</vt:lpstr>
      <vt:lpstr>Quartz2D须知</vt:lpstr>
      <vt:lpstr>drawRect:中取得的上下文</vt:lpstr>
      <vt:lpstr>PowerPoint 演示文稿</vt:lpstr>
      <vt:lpstr>PowerPoint 演示文稿</vt:lpstr>
      <vt:lpstr>PowerPoint 演示文稿</vt:lpstr>
      <vt:lpstr>Quartz2D绘图的代码步骤</vt:lpstr>
      <vt:lpstr>常用拼接路径函数</vt:lpstr>
      <vt:lpstr>常用绘制路径函数</vt:lpstr>
      <vt:lpstr>PowerPoint 演示文稿</vt:lpstr>
      <vt:lpstr>图形上下文栈的操作</vt:lpstr>
      <vt:lpstr>矩阵操作</vt:lpstr>
      <vt:lpstr>Quartz2D的内存管理</vt:lpstr>
      <vt:lpstr>图片水印</vt:lpstr>
      <vt:lpstr>图片水印</vt:lpstr>
      <vt:lpstr>图片裁剪</vt:lpstr>
      <vt:lpstr>图片裁剪</vt:lpstr>
      <vt:lpstr>PowerPoint 演示文稿</vt:lpstr>
      <vt:lpstr>屏幕截图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xiaomage</cp:lastModifiedBy>
  <cp:revision>3130</cp:revision>
  <dcterms:created xsi:type="dcterms:W3CDTF">2013-07-22T07:36:09Z</dcterms:created>
  <dcterms:modified xsi:type="dcterms:W3CDTF">2015-06-17T07:55:01Z</dcterms:modified>
</cp:coreProperties>
</file>